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838842250" r:id="rId7"/>
    <p:sldId id="838842256" r:id="rId8"/>
    <p:sldId id="838842271" r:id="rId9"/>
    <p:sldId id="838842272" r:id="rId10"/>
    <p:sldId id="838842277" r:id="rId11"/>
    <p:sldId id="838842273" r:id="rId12"/>
    <p:sldId id="838842276" r:id="rId13"/>
    <p:sldId id="838842270" r:id="rId14"/>
    <p:sldId id="838842274" r:id="rId15"/>
    <p:sldId id="838842278" r:id="rId16"/>
    <p:sldId id="838842266" r:id="rId17"/>
  </p:sldIdLst>
  <p:sldSz cx="12192000" cy="6858000"/>
  <p:notesSz cx="9385300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5AB703-45EC-BA2E-68C0-47B98494761F}" name="Jessica Hooper" initials="JH" userId="S::jessica.hooper@aacsb.edu::bd1c5210-3acd-46c6-8a76-062443d5e3a5" providerId="AD"/>
  <p188:author id="{103BC30F-EFB6-F426-5736-CE23A64F0170}" name="Lee Davidson" initials="LD" userId="S::lee.davidson@aacsb.edu::bef1f66a-f030-456a-b239-16d4ad88144a" providerId="AD"/>
  <p188:author id="{B6F8358F-EFC9-6D65-BAF1-1631A0550257}" name="Lauren Maradei" initials="LM" userId="S::lauren.maradei@aacsb.edu::8f1614a2-b2ff-44d3-8adb-25289959ad92" providerId="AD"/>
  <p188:author id="{277867C5-3B1F-1E4F-CED4-81AEA7C5FBA9}" name="Andrea Smith" initials="AS" userId="S::andrea.smith@aacsb.edu::19ca377c-4e0b-4b2e-9176-50fbb949305f" providerId="AD"/>
  <p188:author id="{B19F7AC5-C435-C217-E3D5-2C718FF92EE0}" name="Al Renshaw" initials="AR" userId="S::al.renshaw@aacsb.edu::5c6b1c7e-a133-4845-906f-913b815e426e" providerId="AD"/>
  <p188:author id="{F64247C9-C703-9A27-901A-882919DB57A1}" name="Hannah Haynes" initials="HH" userId="S::hannah.haynes@aacsb.edu::dbe727ea-b85e-4827-b8e4-317a193ed4ea" providerId="AD"/>
  <p188:author id="{C20EE1E0-250B-BF43-4F98-A23DD35716EE}" name="Suzanne Mintz" initials="SM" userId="S::suzanne.mintz@aacsb.edu::1c1c322c-69a2-4e4b-b68a-6437d2b575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22"/>
    <a:srgbClr val="00A8D5"/>
    <a:srgbClr val="A9D15D"/>
    <a:srgbClr val="65C5B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CD6A48-F012-C040-7F3D-B80E91534C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71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5CC62-5ADA-4147-5572-4CE512F59D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6538" y="0"/>
            <a:ext cx="40671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2D9A-65F4-4A52-9602-532F0CD0F2E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C555D-2227-4CA1-66B7-E33F2D1440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0671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1E5A3-AAD5-FCE9-5553-2B1F03BC2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6538" y="6743700"/>
            <a:ext cx="40671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B1C1-EFD7-4E69-90ED-A25AC140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6963" cy="356198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6" y="0"/>
            <a:ext cx="4066963" cy="356198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73722502-ADDB-FA4C-83D1-5AE6E589568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76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416539"/>
            <a:ext cx="7508240" cy="2795349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066963" cy="356197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6" y="6743104"/>
            <a:ext cx="4066963" cy="356197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1E34FC05-F5D6-CF42-BED3-D01242C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2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>
                <a:solidFill>
                  <a:srgbClr val="3C3D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AACSB-accredited schools are trailblazers in teaching, research, and societal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AC2F-7C1F-42C3-A5D9-DA8E0F503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5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6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57675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4FC05-F5D6-CF42-BED3-D01242CD4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3"/>
            <a:ext cx="1066800" cy="364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A6EB-7924-4B9D-86C1-69EC04D813A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229-9B46-4C1E-8456-CDEDC359DB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89960"/>
            <a:ext cx="109728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524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6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709744"/>
            <a:ext cx="10737851" cy="1852327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637133"/>
            <a:ext cx="10737851" cy="245252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7"/>
            <a:ext cx="5486400" cy="2664891"/>
          </a:xfrm>
        </p:spPr>
        <p:txBody>
          <a:bodyPr anchor="b">
            <a:normAutofit/>
          </a:bodyPr>
          <a:lstStyle>
            <a:lvl1pPr algn="l"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3" y="3957855"/>
            <a:ext cx="6596417" cy="129994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35257"/>
            <a:ext cx="1676400" cy="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3"/>
            <a:ext cx="1066800" cy="364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cep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9744"/>
            <a:ext cx="10972800" cy="3298989"/>
          </a:xfrm>
        </p:spPr>
        <p:txBody>
          <a:bodyPr anchor="b">
            <a:normAutofit/>
          </a:bodyPr>
          <a:lstStyle>
            <a:lvl1pPr algn="ctr"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070143"/>
            <a:ext cx="10972800" cy="101950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20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25625"/>
            <a:ext cx="9144000" cy="4351338"/>
          </a:xfrm>
        </p:spPr>
        <p:txBody>
          <a:bodyPr/>
          <a:lstStyle>
            <a:lvl2pPr>
              <a:spcBef>
                <a:spcPts val="45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89962"/>
            <a:ext cx="10972800" cy="113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3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3"/>
            <a:ext cx="1066800" cy="364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25625"/>
            <a:ext cx="9144000" cy="4351338"/>
          </a:xfrm>
        </p:spPr>
        <p:txBody>
          <a:bodyPr/>
          <a:lstStyle>
            <a:lvl2pPr>
              <a:spcBef>
                <a:spcPts val="45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89962"/>
            <a:ext cx="10972800" cy="113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3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"/>
            <a:ext cx="10972800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3560" y="6176968"/>
            <a:ext cx="1130861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2616" y="6176963"/>
            <a:ext cx="6926773" cy="1560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78593" y="6176968"/>
            <a:ext cx="803809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0" r:id="rId2"/>
    <p:sldLayoutId id="2147483756" r:id="rId3"/>
    <p:sldLayoutId id="2147483762" r:id="rId4"/>
    <p:sldLayoutId id="2147483761" r:id="rId5"/>
    <p:sldLayoutId id="2147483765" r:id="rId6"/>
    <p:sldLayoutId id="2147483764" r:id="rId7"/>
    <p:sldLayoutId id="2147483759" r:id="rId8"/>
    <p:sldLayoutId id="21474837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3838" algn="l" defTabSz="914400" rtl="0" eaLnBrk="1" latinLnBrk="0" hangingPunct="1">
        <a:lnSpc>
          <a:spcPct val="100000"/>
        </a:lnSpc>
        <a:spcBef>
          <a:spcPts val="9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6125" indent="-230188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225425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pos="36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"/>
            <a:ext cx="10972800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3559" y="6176966"/>
            <a:ext cx="1130861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A6EB-7924-4B9D-86C1-69EC04D813A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2615" y="6176963"/>
            <a:ext cx="6926773" cy="1560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78592" y="6176966"/>
            <a:ext cx="803809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fld id="{3A89C229-9B46-4C1E-8456-CDEDC3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2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5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641" indent="-167879" algn="l" defTabSz="685800" rtl="0" eaLnBrk="1" latinLnBrk="0" hangingPunct="1">
        <a:lnSpc>
          <a:spcPct val="100000"/>
        </a:lnSpc>
        <a:spcBef>
          <a:spcPts val="450"/>
        </a:spcBef>
        <a:buFont typeface="Wingdings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45281" indent="-167879" algn="l" defTabSz="685800" rtl="0" eaLnBrk="1" latinLnBrk="0" hangingPunct="1">
        <a:lnSpc>
          <a:spcPct val="100000"/>
        </a:lnSpc>
        <a:spcBef>
          <a:spcPts val="675"/>
        </a:spcBef>
        <a:buFont typeface="Wingdings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59594" indent="-172641" algn="l" defTabSz="685800" rtl="0" eaLnBrk="1" latinLnBrk="0" hangingPunct="1">
        <a:lnSpc>
          <a:spcPct val="100000"/>
        </a:lnSpc>
        <a:spcBef>
          <a:spcPts val="375"/>
        </a:spcBef>
        <a:buFont typeface="Wingdings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733425" indent="-169069" algn="l" defTabSz="685800" rtl="0" eaLnBrk="1" latinLnBrk="0" hangingPunct="1">
        <a:lnSpc>
          <a:spcPct val="100000"/>
        </a:lnSpc>
        <a:spcBef>
          <a:spcPts val="375"/>
        </a:spcBef>
        <a:buFont typeface="Wingdings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pos="3024" userDrawn="1">
          <p15:clr>
            <a:srgbClr val="F26B43"/>
          </p15:clr>
        </p15:guide>
        <p15:guide id="7" pos="2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sb.edu/educators/accreditation/value-of-accredit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sb.edu/educators/membersh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99" y="1000838"/>
            <a:ext cx="6922917" cy="266489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Why Accreditation Matters</a:t>
            </a:r>
            <a:br>
              <a:rPr lang="en-US" sz="2400" dirty="0"/>
            </a:br>
            <a:endParaRPr lang="en-US" sz="2400" b="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700" y="3665729"/>
            <a:ext cx="7474062" cy="129994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600" dirty="0">
                <a:ea typeface="+mn-lt"/>
                <a:cs typeface="+mn-lt"/>
              </a:rPr>
              <a:t>School Name - logo</a:t>
            </a:r>
            <a:br>
              <a:rPr lang="en-US" sz="2600" dirty="0">
                <a:ea typeface="+mn-lt"/>
                <a:cs typeface="+mn-lt"/>
              </a:rPr>
            </a:br>
            <a:r>
              <a:rPr lang="en-US" sz="2600" b="0" dirty="0">
                <a:solidFill>
                  <a:srgbClr val="FF0000"/>
                </a:solidFill>
                <a:ea typeface="+mn-lt"/>
                <a:cs typeface="+mn-lt"/>
              </a:rPr>
              <a:t>Current Accreditation Status and Accreditation Seal (if accredited)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75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75745-2ACC-2B8E-3039-A3014C4F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8649370" cy="38821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Institutional Strategy Development</a:t>
            </a:r>
          </a:p>
          <a:p>
            <a:r>
              <a:rPr lang="en-US" dirty="0">
                <a:solidFill>
                  <a:srgbClr val="FF0000"/>
                </a:solidFill>
                <a:cs typeface="Arial"/>
              </a:rPr>
              <a:t>Insert Relevant School Strategic Action Plan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69440-D678-4FA6-E594-17B346CE0CEF}"/>
              </a:ext>
            </a:extLst>
          </p:cNvPr>
          <p:cNvSpPr txBox="1">
            <a:spLocks/>
          </p:cNvSpPr>
          <p:nvPr/>
        </p:nvSpPr>
        <p:spPr>
          <a:xfrm>
            <a:off x="609600" y="6"/>
            <a:ext cx="10972800" cy="9249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Next Steps</a:t>
            </a:r>
          </a:p>
        </p:txBody>
      </p:sp>
      <p:pic>
        <p:nvPicPr>
          <p:cNvPr id="8" name="Picture 7" descr="A green arrow pointing to the right&#10;&#10;Description automatically generated">
            <a:extLst>
              <a:ext uri="{FF2B5EF4-FFF2-40B4-BE49-F238E27FC236}">
                <a16:creationId xmlns:a16="http://schemas.microsoft.com/office/drawing/2014/main" id="{44F2DD2A-24E0-4839-B4B9-49F16D6E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273" y="4930105"/>
            <a:ext cx="1677500" cy="1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0D05-1224-26F6-05F2-E5F2E312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674A-3E20-BC82-4C27-CA6FF2CB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522"/>
            <a:ext cx="10972800" cy="4431484"/>
          </a:xfrm>
        </p:spPr>
        <p:txBody>
          <a:bodyPr numCol="2">
            <a:noAutofit/>
          </a:bodyPr>
          <a:lstStyle/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AACSB International. Based on estimate of institutions worldwide offering a business degree at the bachelor level or higher, 2023.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AACSB International. Analysis of Fortune 500 and S&amp;P 500 company data and their CEO backgrounds, 2024. </a:t>
            </a:r>
          </a:p>
          <a:p>
            <a:r>
              <a:rPr lang="en-US" sz="1200" dirty="0">
                <a:solidFill>
                  <a:srgbClr val="3C3C3F"/>
                </a:solidFill>
                <a:latin typeface="+mj-lt"/>
              </a:rPr>
              <a:t>AACSB International. Continuous Improvement Review Survey, 2023. </a:t>
            </a:r>
            <a:endParaRPr lang="en-US" sz="1200" b="0" i="0" u="none" strike="noStrike" baseline="0" dirty="0">
              <a:solidFill>
                <a:srgbClr val="3C3C3F"/>
              </a:solidFill>
              <a:latin typeface="+mj-lt"/>
            </a:endParaRP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AACSB International. State of Accreditation Report, 2024.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Al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Shraah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Ahmad, Anas Abu-Rumman,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Lafi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Alqheiwi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and Mohammed T.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Alshurideh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. “The Role of AACSB Accreditation in Students’ Leadership Motivation and Students’ Citizenship Motivation: Business Education Perspective.”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Journal of Applied Research in Higher Education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15, no. 4 (2023): 1130–45.</a:t>
            </a:r>
          </a:p>
          <a:p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Claybaugh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Craig C., Cassandra C. Elrod, Barry B.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Flachsbart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and Michael Gene Hilgers. “Anatomy of an Information Systems Program Continuous Improvement Process for AACSB Accreditation.”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Journal of Education for Business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95, no. 3 (2020): 159–68.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Cordis, Adriana S., and Scott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Muzatko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. “Higher Education Spending and CPA Exam Performance.”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SSRN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2020.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Espiritu, Antonina, “Is There a Dividend to an Institution for Having an Accredited College of Business?”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The American Academy of Business Journal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11, no. 1 (2007): 269–74.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Faria, J. R., and Franklin G. Mixon Jr. “Opportunism vs. Excellence in Academia: Quality Accreditation of Collegiate Business Schools.”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American Business Review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25, no. 1 (2022): 4–24.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Graduate Management Admission Council. Custom analysis of longitudinal candidate survey data, based on AACSB-accredited schools. Reston, VA, 2022.</a:t>
            </a:r>
          </a:p>
          <a:p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Iossifova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Albena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. “Research Productivity, Teaching Relevance, and AACSB Accreditation.”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Quality Management Journal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15, no. 4 (2008): 46–56.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Kuo, Tsai, G. Y. Tsai, Y. J. Wu, and W. 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Alhalabi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. “From Sociability to Credibility for Academics.”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Computers in Human Behavior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75 (2017): 975–84.</a:t>
            </a:r>
          </a:p>
          <a:p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Nigsch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Svenja, and Alexandra Schenker-</a:t>
            </a:r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Wicki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. “Shaping Performance: Do International Accreditations and Quality Management Really Help?”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Journal of Higher Education Policy and Management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35, no. 6 (2013): 668–81.</a:t>
            </a:r>
          </a:p>
          <a:p>
            <a:r>
              <a:rPr lang="en-US" sz="1200" b="0" i="0" u="none" strike="noStrike" baseline="0" dirty="0" err="1">
                <a:solidFill>
                  <a:srgbClr val="3C3C3F"/>
                </a:solidFill>
                <a:latin typeface="+mj-lt"/>
              </a:rPr>
              <a:t>Trapnell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, John E. “AACSB International Accreditation: The Value Proposition and a Look to the Future.”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Journal of Management Development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26, no. 1 (2007): 67–72.</a:t>
            </a:r>
          </a:p>
          <a:p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Womack, Jerry Q., and Thomas M. Krueger. “The Impact of Initial Accreditation from AACSB on the Enrollment of Three South Texas Universities.” </a:t>
            </a:r>
            <a:r>
              <a:rPr lang="en-US" sz="1200" b="0" i="1" u="none" strike="noStrike" baseline="0" dirty="0">
                <a:solidFill>
                  <a:srgbClr val="3C3C3F"/>
                </a:solidFill>
                <a:latin typeface="+mj-lt"/>
              </a:rPr>
              <a:t>Journal of Business and Behavioral Sciences </a:t>
            </a:r>
            <a:r>
              <a:rPr lang="en-US" sz="1200" b="0" i="0" u="none" strike="noStrike" baseline="0" dirty="0">
                <a:solidFill>
                  <a:srgbClr val="3C3C3F"/>
                </a:solidFill>
                <a:latin typeface="+mj-lt"/>
              </a:rPr>
              <a:t>27, no. 1 (2015): 150–59.</a:t>
            </a:r>
          </a:p>
          <a:p>
            <a:pPr marL="0" indent="0" algn="r">
              <a:buNone/>
            </a:pPr>
            <a:endParaRPr lang="en-US" sz="1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0CC9-327C-0230-2743-AE329383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33A7-5636-A611-C087-E2A46CE0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Value of Accreditation</a:t>
            </a:r>
            <a:endParaRPr lang="en-US" sz="4000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A70D-D4F8-43F1-8173-3CF544704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2800" dirty="0">
                <a:cs typeface="Arial"/>
              </a:rPr>
              <a:t>Learn more about AACSB accreditation at </a:t>
            </a:r>
            <a:r>
              <a:rPr lang="en-US" sz="2800" b="1" dirty="0"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aacsb.edu/educators/accreditation/value-of-accreditation</a:t>
            </a:r>
            <a:endParaRPr lang="en-US" sz="24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204E-2D97-676E-D938-43137C79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616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F336916B-D746-933C-6F86-0F0442393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94" y="1382038"/>
            <a:ext cx="7918151" cy="46939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385769-B65E-F218-06D5-70F252AD6CF7}"/>
              </a:ext>
            </a:extLst>
          </p:cNvPr>
          <p:cNvSpPr txBox="1">
            <a:spLocks/>
          </p:cNvSpPr>
          <p:nvPr/>
        </p:nvSpPr>
        <p:spPr>
          <a:xfrm>
            <a:off x="609600" y="3687952"/>
            <a:ext cx="1184719" cy="504825"/>
          </a:xfrm>
          <a:prstGeom prst="rect">
            <a:avLst/>
          </a:prstGeom>
        </p:spPr>
        <p:txBody>
          <a:bodyPr lIns="0" tIns="54864" rIns="0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chemeClr val="bg1"/>
                </a:solidFill>
                <a:latin typeface="Eina 03 Bold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800+</a:t>
            </a:r>
            <a:endParaRPr lang="en-US" sz="3600" b="1" cap="none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0F707-0D34-8E2F-357D-599C588276B2}"/>
              </a:ext>
            </a:extLst>
          </p:cNvPr>
          <p:cNvSpPr txBox="1">
            <a:spLocks/>
          </p:cNvSpPr>
          <p:nvPr/>
        </p:nvSpPr>
        <p:spPr>
          <a:xfrm>
            <a:off x="643308" y="3465051"/>
            <a:ext cx="1271831" cy="923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Americas</a:t>
            </a:r>
            <a:endParaRPr lang="en-US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38E9C6-3E63-974E-FC8D-422A6D02CCF6}"/>
              </a:ext>
            </a:extLst>
          </p:cNvPr>
          <p:cNvSpPr txBox="1">
            <a:spLocks/>
          </p:cNvSpPr>
          <p:nvPr/>
        </p:nvSpPr>
        <p:spPr>
          <a:xfrm>
            <a:off x="4935244" y="5255899"/>
            <a:ext cx="1085824" cy="504825"/>
          </a:xfrm>
          <a:prstGeom prst="rect">
            <a:avLst/>
          </a:prstGeom>
        </p:spPr>
        <p:txBody>
          <a:bodyPr lIns="0" tIns="54864" rIns="0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chemeClr val="bg1"/>
                </a:solidFill>
                <a:latin typeface="Eina 03 Bold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b="1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600+</a:t>
            </a:r>
            <a:endParaRPr lang="en-US" sz="3600" b="1" cap="none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AE54C9E-9672-A375-0978-E0F0F157728A}"/>
              </a:ext>
            </a:extLst>
          </p:cNvPr>
          <p:cNvSpPr txBox="1">
            <a:spLocks/>
          </p:cNvSpPr>
          <p:nvPr/>
        </p:nvSpPr>
        <p:spPr>
          <a:xfrm>
            <a:off x="4830246" y="5014018"/>
            <a:ext cx="1085825" cy="923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EMEA</a:t>
            </a:r>
            <a:endParaRPr lang="en-US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1F20F7-9951-CFC9-47AC-AD72041608AA}"/>
              </a:ext>
            </a:extLst>
          </p:cNvPr>
          <p:cNvSpPr txBox="1">
            <a:spLocks/>
          </p:cNvSpPr>
          <p:nvPr/>
        </p:nvSpPr>
        <p:spPr>
          <a:xfrm>
            <a:off x="9481574" y="3375752"/>
            <a:ext cx="1046874" cy="504825"/>
          </a:xfrm>
          <a:prstGeom prst="rect">
            <a:avLst/>
          </a:prstGeom>
        </p:spPr>
        <p:txBody>
          <a:bodyPr lIns="0" tIns="54864" rIns="0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chemeClr val="bg1"/>
                </a:solidFill>
                <a:latin typeface="Eina 03 Bold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b="1" cap="none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450+</a:t>
            </a:r>
            <a:endParaRPr lang="en-US" sz="3600" b="1" cap="none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F821E10-5A3F-0AFE-9642-59A244635B8E}"/>
              </a:ext>
            </a:extLst>
          </p:cNvPr>
          <p:cNvSpPr txBox="1">
            <a:spLocks/>
          </p:cNvSpPr>
          <p:nvPr/>
        </p:nvSpPr>
        <p:spPr>
          <a:xfrm>
            <a:off x="9333213" y="3161285"/>
            <a:ext cx="1637307" cy="923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Pacific</a:t>
            </a:r>
            <a:endParaRPr lang="en-US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47A8A5-81D6-113C-2F2D-134FDD0CAD99}"/>
              </a:ext>
            </a:extLst>
          </p:cNvPr>
          <p:cNvSpPr txBox="1">
            <a:spLocks/>
          </p:cNvSpPr>
          <p:nvPr/>
        </p:nvSpPr>
        <p:spPr>
          <a:xfrm>
            <a:off x="690770" y="4085173"/>
            <a:ext cx="1095702" cy="504825"/>
          </a:xfrm>
          <a:prstGeom prst="rect">
            <a:avLst/>
          </a:prstGeom>
        </p:spPr>
        <p:txBody>
          <a:bodyPr lIns="0" tIns="54864" rIns="0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chemeClr val="bg1"/>
                </a:solidFill>
                <a:latin typeface="Eina 03 Bold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600+</a:t>
            </a:r>
            <a:endParaRPr lang="en-US" sz="3600" b="1" cap="none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6FF669B-52FC-A3BB-8B9F-2D64E67A586D}"/>
              </a:ext>
            </a:extLst>
          </p:cNvPr>
          <p:cNvSpPr txBox="1">
            <a:spLocks/>
          </p:cNvSpPr>
          <p:nvPr/>
        </p:nvSpPr>
        <p:spPr>
          <a:xfrm>
            <a:off x="1699463" y="3846741"/>
            <a:ext cx="1271831" cy="34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US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FC438C5-48BF-8840-E241-88A7DF70FE09}"/>
              </a:ext>
            </a:extLst>
          </p:cNvPr>
          <p:cNvSpPr txBox="1">
            <a:spLocks/>
          </p:cNvSpPr>
          <p:nvPr/>
        </p:nvSpPr>
        <p:spPr>
          <a:xfrm>
            <a:off x="1699093" y="4255265"/>
            <a:ext cx="1271831" cy="923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0A3B5FE-F3DC-BA25-01AF-07A8CBD812E1}"/>
              </a:ext>
            </a:extLst>
          </p:cNvPr>
          <p:cNvSpPr txBox="1">
            <a:spLocks/>
          </p:cNvSpPr>
          <p:nvPr/>
        </p:nvSpPr>
        <p:spPr>
          <a:xfrm>
            <a:off x="4962874" y="5671330"/>
            <a:ext cx="1054986" cy="504825"/>
          </a:xfrm>
          <a:prstGeom prst="rect">
            <a:avLst/>
          </a:prstGeom>
        </p:spPr>
        <p:txBody>
          <a:bodyPr lIns="0" tIns="54864" rIns="0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chemeClr val="bg1"/>
                </a:solidFill>
                <a:latin typeface="Eina 03 Bold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b="1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3600" b="1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300" b="1" cap="none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F83E030-AB10-12F2-2757-F5A9E549061B}"/>
              </a:ext>
            </a:extLst>
          </p:cNvPr>
          <p:cNvSpPr txBox="1">
            <a:spLocks/>
          </p:cNvSpPr>
          <p:nvPr/>
        </p:nvSpPr>
        <p:spPr>
          <a:xfrm>
            <a:off x="10453022" y="3544626"/>
            <a:ext cx="1271831" cy="34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US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5B02190-26CB-8A8E-3A4C-B30A05E2A77B}"/>
              </a:ext>
            </a:extLst>
          </p:cNvPr>
          <p:cNvSpPr txBox="1">
            <a:spLocks/>
          </p:cNvSpPr>
          <p:nvPr/>
        </p:nvSpPr>
        <p:spPr>
          <a:xfrm>
            <a:off x="10453022" y="3947534"/>
            <a:ext cx="1271831" cy="923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8B66DA-34C4-631D-0F1E-EE53FA3B9288}"/>
              </a:ext>
            </a:extLst>
          </p:cNvPr>
          <p:cNvSpPr txBox="1">
            <a:spLocks/>
          </p:cNvSpPr>
          <p:nvPr/>
        </p:nvSpPr>
        <p:spPr>
          <a:xfrm>
            <a:off x="9481203" y="3779902"/>
            <a:ext cx="1050893" cy="504825"/>
          </a:xfrm>
          <a:prstGeom prst="rect">
            <a:avLst/>
          </a:prstGeom>
        </p:spPr>
        <p:txBody>
          <a:bodyPr lIns="0" tIns="54864" rIns="0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chemeClr val="bg1"/>
                </a:solidFill>
                <a:latin typeface="Eina 03 Bold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00" b="1" cap="none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</a:t>
            </a:r>
            <a:endParaRPr lang="en-US" sz="3600" b="1" cap="none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222D4D14-DD6B-7D55-1414-478CB831FC7B}"/>
              </a:ext>
            </a:extLst>
          </p:cNvPr>
          <p:cNvSpPr txBox="1">
            <a:spLocks/>
          </p:cNvSpPr>
          <p:nvPr/>
        </p:nvSpPr>
        <p:spPr>
          <a:xfrm>
            <a:off x="5929886" y="5839983"/>
            <a:ext cx="1271831" cy="923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EEB0A3C5-DFB0-C2CE-921F-BB5E50E661EE}"/>
              </a:ext>
            </a:extLst>
          </p:cNvPr>
          <p:cNvSpPr txBox="1">
            <a:spLocks/>
          </p:cNvSpPr>
          <p:nvPr/>
        </p:nvSpPr>
        <p:spPr>
          <a:xfrm>
            <a:off x="5929886" y="5429437"/>
            <a:ext cx="1271831" cy="34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US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B9A714-08D2-4187-8768-DDF1121E8809}"/>
              </a:ext>
            </a:extLst>
          </p:cNvPr>
          <p:cNvSpPr txBox="1">
            <a:spLocks/>
          </p:cNvSpPr>
          <p:nvPr/>
        </p:nvSpPr>
        <p:spPr>
          <a:xfrm>
            <a:off x="609600" y="6"/>
            <a:ext cx="10972800" cy="924982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AACSB Membership and Accreditation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B8500-10DD-0024-9CFC-514FFB76063C}"/>
              </a:ext>
            </a:extLst>
          </p:cNvPr>
          <p:cNvSpPr txBox="1"/>
          <p:nvPr/>
        </p:nvSpPr>
        <p:spPr>
          <a:xfrm>
            <a:off x="181709" y="5251942"/>
            <a:ext cx="404468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Only </a:t>
            </a:r>
            <a:r>
              <a:rPr lang="en-US" sz="1600" b="1" dirty="0">
                <a:solidFill>
                  <a:schemeClr val="accent3"/>
                </a:solidFill>
              </a:rPr>
              <a:t>6 percent</a:t>
            </a:r>
            <a:r>
              <a:rPr lang="en-US" sz="1600" i="1" dirty="0"/>
              <a:t> </a:t>
            </a:r>
            <a:r>
              <a:rPr lang="en-US" sz="1600" dirty="0"/>
              <a:t>of institutions offering business degrees worldwide have achieved </a:t>
            </a:r>
            <a:r>
              <a:rPr lang="en-US" sz="1600" b="1" dirty="0">
                <a:solidFill>
                  <a:srgbClr val="F26322"/>
                </a:solidFill>
              </a:rPr>
              <a:t>AACSB accreditation</a:t>
            </a:r>
            <a:r>
              <a:rPr lang="en-US" sz="1600" dirty="0"/>
              <a:t>, recognized for their excellence in </a:t>
            </a:r>
            <a:r>
              <a:rPr lang="en-US" sz="1600" b="1" dirty="0">
                <a:solidFill>
                  <a:schemeClr val="accent5"/>
                </a:solidFill>
              </a:rPr>
              <a:t>teaching</a:t>
            </a:r>
            <a:r>
              <a:rPr lang="en-US" sz="1600" dirty="0"/>
              <a:t>, </a:t>
            </a:r>
            <a:r>
              <a:rPr lang="en-US" sz="1600" b="1" dirty="0">
                <a:solidFill>
                  <a:schemeClr val="accent5"/>
                </a:solidFill>
              </a:rPr>
              <a:t>research</a:t>
            </a:r>
            <a:r>
              <a:rPr lang="en-US" sz="1600" dirty="0"/>
              <a:t>, and </a:t>
            </a:r>
            <a:r>
              <a:rPr lang="en-US" sz="1600" b="1" dirty="0">
                <a:solidFill>
                  <a:schemeClr val="accent5"/>
                </a:solidFill>
              </a:rPr>
              <a:t>societal impact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91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8987-9AA6-4CCF-BDB2-E10EB4A0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74" y="476065"/>
            <a:ext cx="10745478" cy="939821"/>
          </a:xfrm>
        </p:spPr>
        <p:txBody>
          <a:bodyPr anchor="t">
            <a:normAutofit/>
          </a:bodyPr>
          <a:lstStyle/>
          <a:p>
            <a:r>
              <a:rPr lang="en-US" dirty="0">
                <a:cs typeface="Arial"/>
              </a:rPr>
              <a:t>Significance of AACSB Accreditation to Our Stakeholders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91993-95A6-78AF-4D1E-C47A51C9E0E9}"/>
              </a:ext>
            </a:extLst>
          </p:cNvPr>
          <p:cNvSpPr txBox="1"/>
          <p:nvPr/>
        </p:nvSpPr>
        <p:spPr>
          <a:xfrm>
            <a:off x="1759399" y="1415886"/>
            <a:ext cx="4126177" cy="2018800"/>
          </a:xfrm>
          <a:prstGeom prst="rect">
            <a:avLst/>
          </a:prstGeom>
          <a:solidFill>
            <a:srgbClr val="65C5B4"/>
          </a:solidFill>
        </p:spPr>
        <p:txBody>
          <a:bodyPr wrap="square" lIns="182880" tIns="182880" rIns="182880" bIns="18288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Employers</a:t>
            </a:r>
          </a:p>
          <a:p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cs typeface="Arial"/>
              </a:rPr>
              <a:t>AACSB accreditation signals to employers that graduates are career-ready on day 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71813-1997-EF02-892F-768F1BC9BD69}"/>
              </a:ext>
            </a:extLst>
          </p:cNvPr>
          <p:cNvSpPr txBox="1"/>
          <p:nvPr/>
        </p:nvSpPr>
        <p:spPr>
          <a:xfrm>
            <a:off x="1762059" y="3432398"/>
            <a:ext cx="4126177" cy="2018800"/>
          </a:xfrm>
          <a:prstGeom prst="rect">
            <a:avLst/>
          </a:prstGeom>
          <a:solidFill>
            <a:srgbClr val="00A8D5"/>
          </a:solidFill>
        </p:spPr>
        <p:txBody>
          <a:bodyPr wrap="square" lIns="182880" tIns="182880" rIns="182880" bIns="18288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/>
              </a:rPr>
              <a:t>Government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AACSB has alliances with ministries of education and accrediting organizations in more than 20 countries.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8488B-C00C-A2F5-235E-F9F94923DF27}"/>
              </a:ext>
            </a:extLst>
          </p:cNvPr>
          <p:cNvSpPr txBox="1"/>
          <p:nvPr/>
        </p:nvSpPr>
        <p:spPr>
          <a:xfrm>
            <a:off x="5870794" y="1415886"/>
            <a:ext cx="4107325" cy="2018800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82880" rIns="182880" bIns="18288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Educators</a:t>
            </a:r>
          </a:p>
          <a:p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cs typeface="Arial"/>
              </a:rPr>
              <a:t>AACSB accreditation provides access to a global network of scholars and elevates your university's brand.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93A3C-19E1-4045-382C-4979CCC77CA7}"/>
              </a:ext>
            </a:extLst>
          </p:cNvPr>
          <p:cNvSpPr txBox="1"/>
          <p:nvPr/>
        </p:nvSpPr>
        <p:spPr>
          <a:xfrm>
            <a:off x="5860133" y="3432398"/>
            <a:ext cx="4116619" cy="2018800"/>
          </a:xfrm>
          <a:prstGeom prst="rect">
            <a:avLst/>
          </a:prstGeom>
          <a:solidFill>
            <a:srgbClr val="ED7D31"/>
          </a:solidFill>
        </p:spPr>
        <p:txBody>
          <a:bodyPr wrap="square" lIns="182880" tIns="182880" rIns="182880" bIns="18288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/>
              </a:rPr>
              <a:t>Students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AACSB accreditation confirms that students are receiving the highest-quality business education available.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20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BF3F-FB93-2338-674D-4676EF522894}"/>
              </a:ext>
            </a:extLst>
          </p:cNvPr>
          <p:cNvSpPr txBox="1">
            <a:spLocks/>
          </p:cNvSpPr>
          <p:nvPr/>
        </p:nvSpPr>
        <p:spPr>
          <a:xfrm>
            <a:off x="894859" y="1575814"/>
            <a:ext cx="10407271" cy="39741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12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Only </a:t>
            </a:r>
            <a:r>
              <a:rPr lang="en-US" b="1" dirty="0"/>
              <a:t>6 percent</a:t>
            </a:r>
            <a:r>
              <a:rPr lang="en-US" dirty="0"/>
              <a:t> of the institutions offering business degrees worldwide have achieved AACSB accreditation.</a:t>
            </a:r>
            <a:r>
              <a:rPr lang="en-US" baseline="30000" dirty="0"/>
              <a:t>1</a:t>
            </a:r>
            <a:endParaRPr lang="en-US" baseline="30000" dirty="0">
              <a:cs typeface="Arial"/>
            </a:endParaRPr>
          </a:p>
          <a:p>
            <a:r>
              <a:rPr lang="en-US" b="1" dirty="0">
                <a:cs typeface="Arial"/>
              </a:rPr>
              <a:t>73 percent</a:t>
            </a:r>
            <a:r>
              <a:rPr lang="en-US" dirty="0">
                <a:cs typeface="Arial"/>
              </a:rPr>
              <a:t> </a:t>
            </a:r>
            <a:r>
              <a:rPr lang="en-US" dirty="0"/>
              <a:t>of the CEOs representing Fortune 100 companies and </a:t>
            </a:r>
            <a:r>
              <a:rPr lang="en-US" b="1" dirty="0"/>
              <a:t>75 percent</a:t>
            </a:r>
            <a:r>
              <a:rPr lang="en-US" dirty="0"/>
              <a:t> of top-paid CEOs representing S&amp;P 500 companies have a degree from an AACSB-accredited school.</a:t>
            </a:r>
            <a:r>
              <a:rPr lang="en-US" baseline="30000" dirty="0"/>
              <a:t>2</a:t>
            </a:r>
          </a:p>
          <a:p>
            <a:r>
              <a:rPr lang="en-US" dirty="0"/>
              <a:t>AACSB accreditation emphasizes quality education, faculty qualifications, and continuous improvement, ensuring that students gain critical skills, such as leadership, analytical thinking, and global business awareness. </a:t>
            </a:r>
            <a:endParaRPr lang="en-US" b="1" dirty="0">
              <a:cs typeface="Arial"/>
            </a:endParaRPr>
          </a:p>
          <a:p>
            <a:r>
              <a:rPr lang="en-US" b="1" dirty="0">
                <a:cs typeface="Arial"/>
              </a:rPr>
              <a:t>96%</a:t>
            </a:r>
            <a:r>
              <a:rPr lang="en-US" dirty="0">
                <a:cs typeface="Arial"/>
              </a:rPr>
              <a:t> of responding alumni from AACSB-accredited business schools are employed.</a:t>
            </a:r>
            <a:r>
              <a:rPr lang="en-US" baseline="30000" dirty="0">
                <a:cs typeface="Arial"/>
              </a:rPr>
              <a:t>3</a:t>
            </a:r>
            <a:endParaRPr lang="en-US" dirty="0">
              <a:cs typeface="Arial"/>
            </a:endParaRPr>
          </a:p>
          <a:p>
            <a:endParaRPr lang="en-US" sz="2200" dirty="0">
              <a:solidFill>
                <a:srgbClr val="555659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E5D73-A278-07FD-841B-230B40474B82}"/>
              </a:ext>
            </a:extLst>
          </p:cNvPr>
          <p:cNvSpPr txBox="1"/>
          <p:nvPr/>
        </p:nvSpPr>
        <p:spPr>
          <a:xfrm>
            <a:off x="4963" y="266937"/>
            <a:ext cx="12186874" cy="1015663"/>
          </a:xfrm>
          <a:prstGeom prst="rect">
            <a:avLst/>
          </a:prstGeom>
          <a:solidFill>
            <a:srgbClr val="65C5B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 Employers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  </a:t>
            </a:r>
            <a:r>
              <a:rPr lang="en-US" sz="2400" dirty="0">
                <a:solidFill>
                  <a:schemeClr val="bg1"/>
                </a:solidFill>
              </a:rPr>
              <a:t>Recruit top talent from AACSB-accredited business schools.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16D4E-8717-5301-E08B-DDD9BF98391C}"/>
              </a:ext>
            </a:extLst>
          </p:cNvPr>
          <p:cNvSpPr txBox="1"/>
          <p:nvPr/>
        </p:nvSpPr>
        <p:spPr>
          <a:xfrm>
            <a:off x="7912374" y="5656642"/>
            <a:ext cx="369105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aseline="30000" dirty="0"/>
              <a:t>1</a:t>
            </a:r>
            <a:r>
              <a:rPr lang="en-US" sz="1200" dirty="0"/>
              <a:t> AACSB International, 2024.</a:t>
            </a:r>
          </a:p>
          <a:p>
            <a:pPr algn="r"/>
            <a:r>
              <a:rPr lang="en-US" sz="1200" baseline="30000" dirty="0">
                <a:cs typeface="Arial"/>
              </a:rPr>
              <a:t>2</a:t>
            </a:r>
            <a:r>
              <a:rPr lang="en-US" sz="1200" dirty="0">
                <a:cs typeface="Arial"/>
              </a:rPr>
              <a:t> Ibid.</a:t>
            </a:r>
          </a:p>
          <a:p>
            <a:pPr algn="r"/>
            <a:r>
              <a:rPr lang="en-US" sz="1200" baseline="30000" dirty="0">
                <a:cs typeface="Arial"/>
              </a:rPr>
              <a:t>3</a:t>
            </a:r>
            <a:r>
              <a:rPr lang="en-US" sz="1200" dirty="0">
                <a:cs typeface="Arial"/>
              </a:rPr>
              <a:t> Graduate Management Admission Council, 2022.</a:t>
            </a:r>
          </a:p>
          <a:p>
            <a:pPr algn="r"/>
            <a:endParaRPr lang="en-US" sz="1200" dirty="0">
              <a:cs typeface="Arial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3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BF3F-FB93-2338-674D-4676EF522894}"/>
              </a:ext>
            </a:extLst>
          </p:cNvPr>
          <p:cNvSpPr txBox="1">
            <a:spLocks/>
          </p:cNvSpPr>
          <p:nvPr/>
        </p:nvSpPr>
        <p:spPr>
          <a:xfrm>
            <a:off x="1147472" y="1605892"/>
            <a:ext cx="9457343" cy="36576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12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AACSB initial accreditation </a:t>
            </a:r>
            <a:r>
              <a:rPr lang="en-US" sz="2300" b="1" dirty="0"/>
              <a:t>boosts student enrollment.</a:t>
            </a:r>
            <a:r>
              <a:rPr lang="en-US" sz="2300" baseline="30000" dirty="0"/>
              <a:t>4</a:t>
            </a:r>
            <a:endParaRPr lang="en-US" sz="2300" baseline="30000" dirty="0">
              <a:cs typeface="Arial"/>
            </a:endParaRPr>
          </a:p>
          <a:p>
            <a:r>
              <a:rPr lang="en-US" sz="2300" dirty="0"/>
              <a:t>AACSB accreditation strongly contributes to a business school’s </a:t>
            </a:r>
            <a:r>
              <a:rPr lang="en-US" sz="2300" b="1" dirty="0"/>
              <a:t>ability to survive </a:t>
            </a:r>
            <a:r>
              <a:rPr lang="en-US" sz="2300" dirty="0"/>
              <a:t>in a highly competitive environment.</a:t>
            </a:r>
            <a:r>
              <a:rPr lang="en-US" sz="2300" baseline="30000" dirty="0"/>
              <a:t>5</a:t>
            </a:r>
            <a:endParaRPr lang="en-US" sz="2300" baseline="30000" dirty="0">
              <a:cs typeface="Arial"/>
            </a:endParaRPr>
          </a:p>
          <a:p>
            <a:r>
              <a:rPr lang="en-US" sz="2300" dirty="0"/>
              <a:t>AACSB-accredited schools generate more research </a:t>
            </a:r>
            <a:r>
              <a:rPr lang="en-US" sz="2300" b="1" dirty="0"/>
              <a:t>grants</a:t>
            </a:r>
            <a:r>
              <a:rPr lang="en-US" sz="2300" dirty="0"/>
              <a:t> and </a:t>
            </a:r>
            <a:r>
              <a:rPr lang="en-US" sz="2300" b="1" dirty="0"/>
              <a:t>cited works</a:t>
            </a:r>
            <a:r>
              <a:rPr lang="en-US" sz="2300" dirty="0"/>
              <a:t>.</a:t>
            </a:r>
            <a:r>
              <a:rPr lang="en-US" sz="2300" baseline="30000" dirty="0"/>
              <a:t>6</a:t>
            </a:r>
            <a:endParaRPr lang="en-US" sz="2300" baseline="30000" dirty="0">
              <a:cs typeface="Arial"/>
            </a:endParaRPr>
          </a:p>
          <a:p>
            <a:r>
              <a:rPr lang="en-US" sz="2300" dirty="0"/>
              <a:t>AACSB accounting accreditation enhances </a:t>
            </a:r>
            <a:r>
              <a:rPr lang="en-US" sz="2300" b="1" dirty="0"/>
              <a:t>CPA exam pass rates.</a:t>
            </a:r>
            <a:r>
              <a:rPr lang="en-US" sz="2300" baseline="30000" dirty="0"/>
              <a:t>7</a:t>
            </a:r>
            <a:endParaRPr lang="en-US" sz="2300" baseline="30000" dirty="0">
              <a:cs typeface="Arial"/>
            </a:endParaRPr>
          </a:p>
          <a:p>
            <a:pPr marL="0" indent="0">
              <a:buNone/>
            </a:pPr>
            <a:endParaRPr lang="en-US" sz="2200" dirty="0"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cs typeface="Arial"/>
              </a:rPr>
              <a:t>Learn more about your AACSB member benefits at </a:t>
            </a:r>
            <a:r>
              <a:rPr lang="en-US" sz="2200" b="1" dirty="0">
                <a:solidFill>
                  <a:schemeClr val="accent3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aacsb.edu/educators/membership</a:t>
            </a:r>
            <a:r>
              <a:rPr lang="en-US" sz="2200" dirty="0">
                <a:cs typeface="Arial"/>
              </a:rPr>
              <a:t>. </a:t>
            </a:r>
            <a:endParaRPr lang="en-US" sz="2000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D5B05-B796-5D6A-E193-690C3C6BD13A}"/>
              </a:ext>
            </a:extLst>
          </p:cNvPr>
          <p:cNvSpPr txBox="1"/>
          <p:nvPr/>
        </p:nvSpPr>
        <p:spPr>
          <a:xfrm>
            <a:off x="4963" y="301346"/>
            <a:ext cx="12189943" cy="954107"/>
          </a:xfrm>
          <a:prstGeom prst="rect">
            <a:avLst/>
          </a:prstGeom>
          <a:solidFill>
            <a:srgbClr val="A9D15D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Faculty and Administration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Elevate the university brand and build global partnerships.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B42D4-06C3-A6E2-B6B3-1EF982FCA27A}"/>
              </a:ext>
            </a:extLst>
          </p:cNvPr>
          <p:cNvSpPr txBox="1"/>
          <p:nvPr/>
        </p:nvSpPr>
        <p:spPr>
          <a:xfrm>
            <a:off x="5876694" y="5495693"/>
            <a:ext cx="56889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aseline="30000" dirty="0"/>
              <a:t>4</a:t>
            </a:r>
            <a:r>
              <a:rPr lang="en-US" sz="1200" dirty="0"/>
              <a:t> Womack and Krueger, 2015.</a:t>
            </a:r>
            <a:endParaRPr lang="en-US" sz="1200" dirty="0">
              <a:cs typeface="Arial"/>
            </a:endParaRPr>
          </a:p>
          <a:p>
            <a:pPr algn="r"/>
            <a:r>
              <a:rPr lang="en-US" sz="1200" baseline="30000" dirty="0">
                <a:ea typeface="+mn-lt"/>
                <a:cs typeface="+mn-lt"/>
              </a:rPr>
              <a:t>5</a:t>
            </a:r>
            <a:r>
              <a:rPr lang="en-US" sz="1200" dirty="0">
                <a:ea typeface="+mn-lt"/>
                <a:cs typeface="+mn-lt"/>
              </a:rPr>
              <a:t> Al </a:t>
            </a:r>
            <a:r>
              <a:rPr lang="en-US" sz="1200" dirty="0" err="1">
                <a:ea typeface="+mn-lt"/>
                <a:cs typeface="+mn-lt"/>
              </a:rPr>
              <a:t>Shraah</a:t>
            </a:r>
            <a:r>
              <a:rPr lang="en-US" sz="1200" dirty="0">
                <a:ea typeface="+mn-lt"/>
                <a:cs typeface="+mn-lt"/>
              </a:rPr>
              <a:t> et al., 2023; </a:t>
            </a:r>
            <a:r>
              <a:rPr lang="en-US" sz="1200" dirty="0" err="1">
                <a:ea typeface="+mn-lt"/>
                <a:cs typeface="+mn-lt"/>
              </a:rPr>
              <a:t>Nigsch</a:t>
            </a:r>
            <a:r>
              <a:rPr lang="en-US" sz="1200" dirty="0">
                <a:ea typeface="+mn-lt"/>
                <a:cs typeface="+mn-lt"/>
              </a:rPr>
              <a:t> and Schenker-</a:t>
            </a:r>
            <a:r>
              <a:rPr lang="en-US" sz="1200" dirty="0" err="1">
                <a:ea typeface="+mn-lt"/>
                <a:cs typeface="+mn-lt"/>
              </a:rPr>
              <a:t>Wicki</a:t>
            </a:r>
            <a:r>
              <a:rPr lang="en-US" sz="1200" dirty="0">
                <a:ea typeface="+mn-lt"/>
                <a:cs typeface="+mn-lt"/>
              </a:rPr>
              <a:t>, 2013.</a:t>
            </a:r>
          </a:p>
          <a:p>
            <a:pPr algn="r"/>
            <a:r>
              <a:rPr lang="en-US" sz="1200" baseline="30000" dirty="0">
                <a:ea typeface="+mn-lt"/>
                <a:cs typeface="+mn-lt"/>
              </a:rPr>
              <a:t>6</a:t>
            </a:r>
            <a:r>
              <a:rPr lang="en-US" sz="1200" dirty="0">
                <a:ea typeface="+mn-lt"/>
                <a:cs typeface="+mn-lt"/>
              </a:rPr>
              <a:t> Faria and Mixon, 2022; </a:t>
            </a:r>
            <a:r>
              <a:rPr lang="en-US" sz="1200" dirty="0" err="1">
                <a:ea typeface="+mn-lt"/>
                <a:cs typeface="+mn-lt"/>
              </a:rPr>
              <a:t>Iossifova</a:t>
            </a:r>
            <a:r>
              <a:rPr lang="en-US" sz="1200" dirty="0">
                <a:ea typeface="+mn-lt"/>
                <a:cs typeface="+mn-lt"/>
              </a:rPr>
              <a:t>, 2008; Kuo et al., 2017.</a:t>
            </a:r>
          </a:p>
          <a:p>
            <a:pPr algn="r"/>
            <a:r>
              <a:rPr lang="en-US" sz="1200" baseline="30000" dirty="0">
                <a:ea typeface="+mn-lt"/>
                <a:cs typeface="+mn-lt"/>
              </a:rPr>
              <a:t>7</a:t>
            </a:r>
            <a:r>
              <a:rPr lang="en-US" sz="1200" dirty="0">
                <a:ea typeface="+mn-lt"/>
                <a:cs typeface="+mn-lt"/>
              </a:rPr>
              <a:t> Myers et al., 2008; Cordis and </a:t>
            </a:r>
            <a:r>
              <a:rPr lang="en-US" sz="1200" dirty="0" err="1">
                <a:ea typeface="+mn-lt"/>
                <a:cs typeface="+mn-lt"/>
              </a:rPr>
              <a:t>Muzatko</a:t>
            </a:r>
            <a:r>
              <a:rPr lang="en-US" sz="1200" dirty="0">
                <a:ea typeface="+mn-lt"/>
                <a:cs typeface="+mn-lt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413774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BF3F-FB93-2338-674D-4676EF522894}"/>
              </a:ext>
            </a:extLst>
          </p:cNvPr>
          <p:cNvSpPr txBox="1">
            <a:spLocks/>
          </p:cNvSpPr>
          <p:nvPr/>
        </p:nvSpPr>
        <p:spPr>
          <a:xfrm>
            <a:off x="620235" y="1876848"/>
            <a:ext cx="10959578" cy="30908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12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ea typeface="+mn-lt"/>
                <a:cs typeface="+mn-lt"/>
              </a:rPr>
              <a:t>AACSB-accredited schools offer higher-quality programs that directly benefit students, result in </a:t>
            </a:r>
            <a:r>
              <a:rPr lang="en-US" sz="2200" b="1" dirty="0">
                <a:ea typeface="+mn-lt"/>
                <a:cs typeface="+mn-lt"/>
              </a:rPr>
              <a:t>increased graduation rates</a:t>
            </a:r>
            <a:r>
              <a:rPr lang="en-US" sz="2200" dirty="0">
                <a:ea typeface="+mn-lt"/>
                <a:cs typeface="+mn-lt"/>
              </a:rPr>
              <a:t>, and produce graduates who are </a:t>
            </a:r>
            <a:r>
              <a:rPr lang="en-US" sz="2200" b="1" dirty="0">
                <a:ea typeface="+mn-lt"/>
                <a:cs typeface="+mn-lt"/>
              </a:rPr>
              <a:t>sought after by leading employers</a:t>
            </a:r>
            <a:r>
              <a:rPr lang="en-US" sz="2200" dirty="0">
                <a:ea typeface="+mn-lt"/>
                <a:cs typeface="+mn-lt"/>
              </a:rPr>
              <a:t>.</a:t>
            </a:r>
            <a:r>
              <a:rPr lang="en-US" sz="2200" baseline="30000" dirty="0">
                <a:ea typeface="+mn-lt"/>
                <a:cs typeface="+mn-lt"/>
              </a:rPr>
              <a:t>8</a:t>
            </a:r>
          </a:p>
          <a:p>
            <a:r>
              <a:rPr lang="en-US" sz="2200" b="1" dirty="0">
                <a:ea typeface="+mn-lt"/>
                <a:cs typeface="+mn-lt"/>
              </a:rPr>
              <a:t>96 percent</a:t>
            </a:r>
            <a:r>
              <a:rPr lang="en-US" sz="2200" dirty="0">
                <a:ea typeface="+mn-lt"/>
                <a:cs typeface="+mn-lt"/>
              </a:rPr>
              <a:t> of alumni from AACSB-accredited business schools </a:t>
            </a:r>
            <a:r>
              <a:rPr lang="en-US" sz="2200" b="1" dirty="0">
                <a:ea typeface="+mn-lt"/>
                <a:cs typeface="+mn-lt"/>
              </a:rPr>
              <a:t>are employed</a:t>
            </a:r>
            <a:r>
              <a:rPr lang="en-US" sz="2200" dirty="0">
                <a:ea typeface="+mn-lt"/>
                <a:cs typeface="+mn-lt"/>
              </a:rPr>
              <a:t>.</a:t>
            </a:r>
            <a:r>
              <a:rPr lang="en-US" sz="2200" baseline="30000" dirty="0">
                <a:ea typeface="+mn-lt"/>
                <a:cs typeface="+mn-lt"/>
              </a:rPr>
              <a:t>9</a:t>
            </a:r>
          </a:p>
          <a:p>
            <a:r>
              <a:rPr lang="en-US" sz="2200" b="1" dirty="0">
                <a:ea typeface="+mn-lt"/>
                <a:cs typeface="+mn-lt"/>
              </a:rPr>
              <a:t>72 percent</a:t>
            </a:r>
            <a:r>
              <a:rPr lang="en-US" sz="2200" dirty="0">
                <a:ea typeface="+mn-lt"/>
                <a:cs typeface="+mn-lt"/>
              </a:rPr>
              <a:t> of alumni from AACSB-accredited schools agree that their graduate business education offered them opportunities for </a:t>
            </a:r>
            <a:r>
              <a:rPr lang="en-US" sz="2200" b="1" dirty="0">
                <a:ea typeface="+mn-lt"/>
                <a:cs typeface="+mn-lt"/>
              </a:rPr>
              <a:t>quicker career advancement</a:t>
            </a:r>
            <a:r>
              <a:rPr lang="en-US" sz="2200" dirty="0">
                <a:ea typeface="+mn-lt"/>
                <a:cs typeface="+mn-lt"/>
              </a:rPr>
              <a:t>.</a:t>
            </a:r>
            <a:r>
              <a:rPr lang="en-US" sz="2200" baseline="30000" dirty="0">
                <a:ea typeface="+mn-lt"/>
                <a:cs typeface="+mn-lt"/>
              </a:rPr>
              <a:t>10</a:t>
            </a:r>
          </a:p>
          <a:p>
            <a:r>
              <a:rPr lang="en-US" sz="2200" b="1" dirty="0">
                <a:ea typeface="+mn-lt"/>
                <a:cs typeface="+mn-lt"/>
              </a:rPr>
              <a:t>83 percent</a:t>
            </a:r>
            <a:r>
              <a:rPr lang="en-US" sz="2200" dirty="0">
                <a:ea typeface="+mn-lt"/>
                <a:cs typeface="+mn-lt"/>
              </a:rPr>
              <a:t> of alumni from AACSB-accredited schools agree that their graduate business education </a:t>
            </a:r>
            <a:r>
              <a:rPr lang="en-US" sz="2200" b="1" dirty="0">
                <a:ea typeface="+mn-lt"/>
                <a:cs typeface="+mn-lt"/>
              </a:rPr>
              <a:t>increased their earning power</a:t>
            </a:r>
            <a:r>
              <a:rPr lang="en-US" sz="2200" dirty="0">
                <a:ea typeface="+mn-lt"/>
                <a:cs typeface="+mn-lt"/>
              </a:rPr>
              <a:t>.</a:t>
            </a:r>
            <a:r>
              <a:rPr lang="en-US" sz="2200" baseline="30000" dirty="0">
                <a:ea typeface="+mn-lt"/>
                <a:cs typeface="+mn-lt"/>
              </a:rPr>
              <a:t>11</a:t>
            </a:r>
            <a:endParaRPr lang="en-US" sz="2200" baseline="30000" dirty="0">
              <a:cs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2EDE8-EFD9-8550-2B7B-A310F541B279}"/>
              </a:ext>
            </a:extLst>
          </p:cNvPr>
          <p:cNvSpPr txBox="1"/>
          <p:nvPr/>
        </p:nvSpPr>
        <p:spPr>
          <a:xfrm>
            <a:off x="5732857" y="5360657"/>
            <a:ext cx="584695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aseline="30000" dirty="0"/>
              <a:t>8</a:t>
            </a:r>
            <a:r>
              <a:rPr lang="en-US" sz="1200" dirty="0"/>
              <a:t> </a:t>
            </a:r>
            <a:r>
              <a:rPr lang="en-US" sz="1200" dirty="0" err="1"/>
              <a:t>Claybaugh</a:t>
            </a:r>
            <a:r>
              <a:rPr lang="en-US" sz="1200" dirty="0"/>
              <a:t> et al., 2020; Espiritu, 2007; </a:t>
            </a:r>
            <a:r>
              <a:rPr lang="en-US" sz="1200" dirty="0" err="1"/>
              <a:t>Trapnell</a:t>
            </a:r>
            <a:r>
              <a:rPr lang="en-US" sz="1200" dirty="0"/>
              <a:t>, 2007.</a:t>
            </a:r>
          </a:p>
          <a:p>
            <a:pPr algn="r"/>
            <a:r>
              <a:rPr lang="en-US" sz="1200" baseline="30000" dirty="0"/>
              <a:t>8</a:t>
            </a:r>
            <a:r>
              <a:rPr lang="en-US" sz="1200" dirty="0"/>
              <a:t> Graduate Management Admission Council, 2022.</a:t>
            </a:r>
          </a:p>
          <a:p>
            <a:pPr algn="r"/>
            <a:r>
              <a:rPr lang="en-US" sz="1200" baseline="30000" dirty="0"/>
              <a:t>9</a:t>
            </a:r>
            <a:r>
              <a:rPr lang="en-US" sz="1200" dirty="0"/>
              <a:t> Ibid.</a:t>
            </a:r>
            <a:endParaRPr lang="en-US" sz="1200" dirty="0">
              <a:cs typeface="Arial"/>
            </a:endParaRPr>
          </a:p>
          <a:p>
            <a:pPr algn="r"/>
            <a:r>
              <a:rPr lang="en-US" sz="1200" baseline="30000" dirty="0"/>
              <a:t>10</a:t>
            </a:r>
            <a:r>
              <a:rPr lang="en-US" sz="1200" dirty="0"/>
              <a:t> Ibid.</a:t>
            </a:r>
          </a:p>
          <a:p>
            <a:pPr algn="r"/>
            <a:r>
              <a:rPr lang="en-US" sz="1200" baseline="30000" dirty="0"/>
              <a:t>11</a:t>
            </a:r>
            <a:r>
              <a:rPr lang="en-US" sz="1200" dirty="0"/>
              <a:t> Ibid.</a:t>
            </a:r>
          </a:p>
          <a:p>
            <a:pPr algn="r"/>
            <a:endParaRPr lang="en-US" sz="1200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CABF0-0C84-E9C8-8DE2-B0895B4918DA}"/>
              </a:ext>
            </a:extLst>
          </p:cNvPr>
          <p:cNvSpPr txBox="1"/>
          <p:nvPr/>
        </p:nvSpPr>
        <p:spPr>
          <a:xfrm>
            <a:off x="4962" y="297014"/>
            <a:ext cx="12189125" cy="1015663"/>
          </a:xfrm>
          <a:prstGeom prst="rect">
            <a:avLst/>
          </a:prstGeom>
          <a:solidFill>
            <a:srgbClr val="F2632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 Students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400" dirty="0">
                <a:solidFill>
                  <a:schemeClr val="bg1"/>
                </a:solidFill>
              </a:rPr>
              <a:t>Explore your purpose and build your future.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27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BF3F-FB93-2338-674D-4676EF522894}"/>
              </a:ext>
            </a:extLst>
          </p:cNvPr>
          <p:cNvSpPr txBox="1">
            <a:spLocks/>
          </p:cNvSpPr>
          <p:nvPr/>
        </p:nvSpPr>
        <p:spPr>
          <a:xfrm>
            <a:off x="666698" y="1867555"/>
            <a:ext cx="9854801" cy="41321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12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AACSB has alliances with </a:t>
            </a:r>
            <a:r>
              <a:rPr lang="en-US" b="1" dirty="0"/>
              <a:t>ministries of education </a:t>
            </a:r>
            <a:r>
              <a:rPr lang="en-US" dirty="0"/>
              <a:t>and </a:t>
            </a:r>
            <a:r>
              <a:rPr lang="en-US" b="1" dirty="0"/>
              <a:t>accrediting organizations </a:t>
            </a:r>
            <a:r>
              <a:rPr lang="en-US" dirty="0"/>
              <a:t>in more than 20 countries.</a:t>
            </a:r>
          </a:p>
          <a:p>
            <a:r>
              <a:rPr lang="en-US" dirty="0"/>
              <a:t>AACSB actively collaborates with mission-aligned global organizations like PRME, UNESCO, ACCA, and others to expand access to quality business education. </a:t>
            </a:r>
          </a:p>
          <a:p>
            <a:r>
              <a:rPr lang="en-US" sz="2400" b="0" i="0" u="none" strike="noStrike" dirty="0">
                <a:solidFill>
                  <a:srgbClr val="555659"/>
                </a:solidFill>
                <a:effectLst/>
                <a:latin typeface="Arial" panose="020B0604020202020204" pitchFamily="34" charset="0"/>
              </a:rPr>
              <a:t>AACSB-accredited schools address </a:t>
            </a:r>
            <a:r>
              <a:rPr lang="en-US" sz="2400" b="1" i="0" u="none" strike="noStrike" dirty="0">
                <a:solidFill>
                  <a:srgbClr val="555659"/>
                </a:solidFill>
                <a:effectLst/>
                <a:latin typeface="Arial" panose="020B0604020202020204" pitchFamily="34" charset="0"/>
              </a:rPr>
              <a:t>significant societal challenges</a:t>
            </a:r>
            <a:r>
              <a:rPr lang="en-US" sz="2400" b="0" i="0" u="none" strike="noStrike" dirty="0">
                <a:solidFill>
                  <a:srgbClr val="555659"/>
                </a:solidFill>
                <a:effectLst/>
                <a:latin typeface="Arial" panose="020B0604020202020204" pitchFamily="34" charset="0"/>
              </a:rPr>
              <a:t>, reporting </a:t>
            </a:r>
            <a:r>
              <a:rPr lang="en-US" sz="2400" b="1" i="0" u="none" strike="noStrike" dirty="0">
                <a:solidFill>
                  <a:srgbClr val="555659"/>
                </a:solidFill>
                <a:effectLst/>
                <a:latin typeface="Arial" panose="020B0604020202020204" pitchFamily="34" charset="0"/>
              </a:rPr>
              <a:t>over 700 initiatives</a:t>
            </a:r>
            <a:r>
              <a:rPr lang="en-US" sz="2400" b="0" i="0" u="none" strike="noStrike" dirty="0">
                <a:solidFill>
                  <a:srgbClr val="555659"/>
                </a:solidFill>
                <a:effectLst/>
                <a:latin typeface="Arial" panose="020B0604020202020204" pitchFamily="34" charset="0"/>
              </a:rPr>
              <a:t> between July 1, 2023 and June 30, 2024 aimed at positively impacting the economy, biosphere, society, and more.</a:t>
            </a:r>
            <a:r>
              <a:rPr lang="en-US" sz="2400" baseline="30000" dirty="0">
                <a:ea typeface="+mn-lt"/>
                <a:cs typeface="+mn-lt"/>
              </a:rPr>
              <a:t>12</a:t>
            </a:r>
            <a:r>
              <a:rPr lang="en-US" sz="2400" b="0" i="0" u="none" strike="noStrike" dirty="0">
                <a:solidFill>
                  <a:srgbClr val="5556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DCCE4-699A-01BF-6BDD-EB5AD85EB9A9}"/>
              </a:ext>
            </a:extLst>
          </p:cNvPr>
          <p:cNvSpPr txBox="1"/>
          <p:nvPr/>
        </p:nvSpPr>
        <p:spPr>
          <a:xfrm>
            <a:off x="4962" y="297014"/>
            <a:ext cx="12189125" cy="1015663"/>
          </a:xfrm>
          <a:prstGeom prst="rect">
            <a:avLst/>
          </a:prstGeom>
          <a:solidFill>
            <a:srgbClr val="00A8D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 Government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400">
                <a:solidFill>
                  <a:schemeClr val="bg1"/>
                </a:solidFill>
              </a:rPr>
              <a:t>Aligns </a:t>
            </a:r>
            <a:r>
              <a:rPr lang="en-US" sz="2400" dirty="0">
                <a:solidFill>
                  <a:schemeClr val="bg1"/>
                </a:solidFill>
              </a:rPr>
              <a:t>with quality business school education that </a:t>
            </a:r>
            <a:r>
              <a:rPr lang="en-US" sz="2400">
                <a:solidFill>
                  <a:schemeClr val="bg1"/>
                </a:solidFill>
              </a:rPr>
              <a:t>drive</a:t>
            </a:r>
            <a:r>
              <a:rPr lang="en-US" sz="2400" dirty="0">
                <a:solidFill>
                  <a:schemeClr val="bg1"/>
                </a:solidFill>
              </a:rPr>
              <a:t> economic growth 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8A6D8-B53E-B990-9CE2-3010613EBE83}"/>
              </a:ext>
            </a:extLst>
          </p:cNvPr>
          <p:cNvSpPr txBox="1"/>
          <p:nvPr/>
        </p:nvSpPr>
        <p:spPr>
          <a:xfrm>
            <a:off x="5793817" y="5999705"/>
            <a:ext cx="5846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aseline="30000" dirty="0"/>
              <a:t>12</a:t>
            </a:r>
            <a:r>
              <a:rPr lang="en-US" sz="1200" dirty="0"/>
              <a:t> AACSB International, 2024. </a:t>
            </a:r>
          </a:p>
          <a:p>
            <a:pPr algn="r"/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84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8987-9AA6-4CCF-BDB2-E10EB4A0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14" y="487375"/>
            <a:ext cx="8479798" cy="939821"/>
          </a:xfrm>
        </p:spPr>
        <p:txBody>
          <a:bodyPr anchor="t">
            <a:normAutofit/>
          </a:bodyPr>
          <a:lstStyle/>
          <a:p>
            <a:r>
              <a:rPr lang="en-US" dirty="0">
                <a:cs typeface="Arial"/>
              </a:rPr>
              <a:t>Benefits of Accreditation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91993-95A6-78AF-4D1E-C47A51C9E0E9}"/>
              </a:ext>
            </a:extLst>
          </p:cNvPr>
          <p:cNvSpPr txBox="1"/>
          <p:nvPr/>
        </p:nvSpPr>
        <p:spPr>
          <a:xfrm>
            <a:off x="698414" y="2062018"/>
            <a:ext cx="3394494" cy="3528421"/>
          </a:xfrm>
          <a:prstGeom prst="rect">
            <a:avLst/>
          </a:prstGeom>
          <a:solidFill>
            <a:schemeClr val="tx2"/>
          </a:solidFill>
        </p:spPr>
        <p:txBody>
          <a:bodyPr wrap="square" lIns="182880" tIns="182880" rIns="182880" bIns="18288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Signal of Quality</a:t>
            </a:r>
          </a:p>
          <a:p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sz="2400">
                <a:solidFill>
                  <a:schemeClr val="bg1"/>
                </a:solidFill>
                <a:cs typeface="Arial"/>
              </a:rPr>
              <a:t>The AACSB</a:t>
            </a:r>
            <a:r>
              <a:rPr lang="en-US" sz="2400" dirty="0">
                <a:solidFill>
                  <a:schemeClr val="bg1"/>
                </a:solidFill>
                <a:cs typeface="Arial"/>
              </a:rPr>
              <a:t> accreditation </a:t>
            </a:r>
            <a:r>
              <a:rPr lang="en-US" sz="2400">
                <a:solidFill>
                  <a:schemeClr val="bg1"/>
                </a:solidFill>
                <a:cs typeface="Arial"/>
              </a:rPr>
              <a:t>seal </a:t>
            </a:r>
            <a:r>
              <a:rPr lang="en-US" sz="2400" dirty="0">
                <a:solidFill>
                  <a:schemeClr val="bg1"/>
                </a:solidFill>
                <a:cs typeface="Arial"/>
              </a:rPr>
              <a:t>sends a signal of quality to prospective students, faculty, donors, and employers.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71813-1997-EF02-892F-768F1BC9BD69}"/>
              </a:ext>
            </a:extLst>
          </p:cNvPr>
          <p:cNvSpPr txBox="1"/>
          <p:nvPr/>
        </p:nvSpPr>
        <p:spPr>
          <a:xfrm>
            <a:off x="7661293" y="2062018"/>
            <a:ext cx="3567022" cy="3528421"/>
          </a:xfrm>
          <a:prstGeom prst="rect">
            <a:avLst/>
          </a:prstGeom>
          <a:solidFill>
            <a:srgbClr val="00A8D5"/>
          </a:solidFill>
        </p:spPr>
        <p:txBody>
          <a:bodyPr wrap="square" lIns="182880" tIns="182880" rIns="182880" bIns="18288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/>
              </a:rPr>
              <a:t>Societal Impact</a:t>
            </a:r>
            <a:endParaRPr lang="en-US" sz="2400" b="1" strike="sngStrike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AACSB drives and promotes the positive impact business education has on society, balancing profit with purpose and people.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8488B-C00C-A2F5-235E-F9F94923DF27}"/>
              </a:ext>
            </a:extLst>
          </p:cNvPr>
          <p:cNvSpPr txBox="1"/>
          <p:nvPr/>
        </p:nvSpPr>
        <p:spPr>
          <a:xfrm>
            <a:off x="4094271" y="2062018"/>
            <a:ext cx="3567022" cy="3528421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82880" rIns="182880" bIns="18288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Power of a Global Network</a:t>
            </a:r>
          </a:p>
          <a:p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sz="2400" dirty="0">
                <a:solidFill>
                  <a:schemeClr val="bg1"/>
                </a:solidFill>
                <a:cs typeface="Arial"/>
              </a:rPr>
              <a:t>AACSB accreditation provides access to a global network of scholars and </a:t>
            </a:r>
            <a:r>
              <a:rPr lang="en-US" sz="2400">
                <a:solidFill>
                  <a:schemeClr val="bg1"/>
                </a:solidFill>
                <a:cs typeface="Arial"/>
              </a:rPr>
              <a:t>engaged </a:t>
            </a:r>
            <a:r>
              <a:rPr lang="en-US" sz="2400" dirty="0">
                <a:solidFill>
                  <a:schemeClr val="bg1"/>
                </a:solidFill>
                <a:cs typeface="Arial"/>
              </a:rPr>
              <a:t>stakeholders.</a:t>
            </a:r>
          </a:p>
        </p:txBody>
      </p:sp>
    </p:spTree>
    <p:extLst>
      <p:ext uri="{BB962C8B-B14F-4D97-AF65-F5344CB8AC3E}">
        <p14:creationId xmlns:p14="http://schemas.microsoft.com/office/powerpoint/2010/main" val="246504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1DA4-986E-42AD-ADB8-D9DBA0C6B5AF}"/>
              </a:ext>
            </a:extLst>
          </p:cNvPr>
          <p:cNvSpPr>
            <a:spLocks noGrp="1"/>
          </p:cNvSpPr>
          <p:nvPr/>
        </p:nvSpPr>
        <p:spPr>
          <a:xfrm>
            <a:off x="944618" y="1321809"/>
            <a:ext cx="4581236" cy="184199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81%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of deans agree that AACSB accreditation adds a lot of value to their business schools’ academic programs.</a:t>
            </a:r>
            <a:r>
              <a:rPr lang="en-US" sz="2000" b="0" baseline="30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311075-B9C9-3C90-99A0-AE5B9519F0E0}"/>
              </a:ext>
            </a:extLst>
          </p:cNvPr>
          <p:cNvSpPr txBox="1">
            <a:spLocks/>
          </p:cNvSpPr>
          <p:nvPr/>
        </p:nvSpPr>
        <p:spPr>
          <a:xfrm>
            <a:off x="6634178" y="1606289"/>
            <a:ext cx="4265285" cy="134350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2"/>
                </a:solidFill>
              </a:rPr>
              <a:t>73% </a:t>
            </a:r>
            <a:r>
              <a:rPr lang="en-US" sz="2000" b="1" dirty="0"/>
              <a:t>of deans believe that AACSB accreditation adds a lot of value to their schools’ reputations.</a:t>
            </a:r>
            <a:r>
              <a:rPr lang="en-US" sz="2000" baseline="30000" dirty="0">
                <a:latin typeface="+mj-lt"/>
                <a:ea typeface="+mj-ea"/>
                <a:cs typeface="+mj-cs"/>
              </a:rPr>
              <a:t>13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9AFCB-0425-EA1E-096D-26701192DE76}"/>
              </a:ext>
            </a:extLst>
          </p:cNvPr>
          <p:cNvSpPr txBox="1"/>
          <p:nvPr/>
        </p:nvSpPr>
        <p:spPr>
          <a:xfrm>
            <a:off x="5735444" y="5569965"/>
            <a:ext cx="58469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aseline="30000" dirty="0"/>
              <a:t>12</a:t>
            </a:r>
            <a:r>
              <a:rPr lang="en-US" sz="1200" dirty="0"/>
              <a:t> AACSB continuous improvement review visits 2023–24</a:t>
            </a:r>
          </a:p>
          <a:p>
            <a:pPr algn="r"/>
            <a:r>
              <a:rPr lang="en-US" sz="1200" baseline="30000" dirty="0">
                <a:cs typeface="Arial"/>
              </a:rPr>
              <a:t>12</a:t>
            </a:r>
            <a:r>
              <a:rPr lang="en-US" sz="1200" dirty="0">
                <a:cs typeface="Arial"/>
              </a:rPr>
              <a:t> Ibid.</a:t>
            </a:r>
          </a:p>
          <a:p>
            <a:pPr algn="r"/>
            <a:r>
              <a:rPr lang="en-US" sz="1200" baseline="30000" dirty="0">
                <a:cs typeface="Arial"/>
              </a:rPr>
              <a:t>13</a:t>
            </a:r>
            <a:r>
              <a:rPr lang="en-US" sz="1200" dirty="0">
                <a:cs typeface="Arial"/>
              </a:rPr>
              <a:t> Ibid.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40752E-4676-107D-F40E-89C6C55837C9}"/>
              </a:ext>
            </a:extLst>
          </p:cNvPr>
          <p:cNvSpPr>
            <a:spLocks noGrp="1"/>
          </p:cNvSpPr>
          <p:nvPr/>
        </p:nvSpPr>
        <p:spPr>
          <a:xfrm>
            <a:off x="944618" y="3132879"/>
            <a:ext cx="9954845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50% </a:t>
            </a:r>
            <a:r>
              <a:rPr lang="en-US" sz="2000" dirty="0">
                <a:solidFill>
                  <a:schemeClr val="tx1"/>
                </a:solidFill>
              </a:rPr>
              <a:t>of deans strongly agree that having AACSB accreditation has allowed their school to attract and retain highly qualified faculty.</a:t>
            </a:r>
            <a:r>
              <a:rPr lang="en-US" sz="2000" b="0" baseline="30000" dirty="0">
                <a:solidFill>
                  <a:schemeClr val="tx1"/>
                </a:solidFill>
              </a:rPr>
              <a:t>14</a:t>
            </a:r>
            <a:endParaRPr lang="en-US" b="0" baseline="300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49E22A-3021-1DAC-4E4B-55A2927C32F8}"/>
              </a:ext>
            </a:extLst>
          </p:cNvPr>
          <p:cNvSpPr txBox="1">
            <a:spLocks/>
          </p:cNvSpPr>
          <p:nvPr/>
        </p:nvSpPr>
        <p:spPr>
          <a:xfrm>
            <a:off x="609600" y="6"/>
            <a:ext cx="10972800" cy="92498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Feedback From Deans</a:t>
            </a:r>
          </a:p>
        </p:txBody>
      </p:sp>
    </p:spTree>
    <p:extLst>
      <p:ext uri="{BB962C8B-B14F-4D97-AF65-F5344CB8AC3E}">
        <p14:creationId xmlns:p14="http://schemas.microsoft.com/office/powerpoint/2010/main" val="969594944"/>
      </p:ext>
    </p:extLst>
  </p:cSld>
  <p:clrMapOvr>
    <a:masterClrMapping/>
  </p:clrMapOvr>
</p:sld>
</file>

<file path=ppt/theme/theme1.xml><?xml version="1.0" encoding="utf-8"?>
<a:theme xmlns:a="http://schemas.openxmlformats.org/drawingml/2006/main" name="AACSB">
  <a:themeElements>
    <a:clrScheme name="AACSB-2017-03-14">
      <a:dk1>
        <a:srgbClr val="555659"/>
      </a:dk1>
      <a:lt1>
        <a:srgbClr val="FFFFFF"/>
      </a:lt1>
      <a:dk2>
        <a:srgbClr val="006E61"/>
      </a:dk2>
      <a:lt2>
        <a:srgbClr val="DBD9D6"/>
      </a:lt2>
      <a:accent1>
        <a:srgbClr val="006E61"/>
      </a:accent1>
      <a:accent2>
        <a:srgbClr val="A5D330"/>
      </a:accent2>
      <a:accent3>
        <a:srgbClr val="E75000"/>
      </a:accent3>
      <a:accent4>
        <a:srgbClr val="B3B2B1"/>
      </a:accent4>
      <a:accent5>
        <a:srgbClr val="008FBE"/>
      </a:accent5>
      <a:accent6>
        <a:srgbClr val="3FBFA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CSB" id="{4639CBD6-7B6E-424F-A4C0-57D062A1A2FA}" vid="{4CEE201E-F0FC-6440-AA88-2BE70E68C5B4}"/>
    </a:ext>
  </a:extLst>
</a:theme>
</file>

<file path=ppt/theme/theme2.xml><?xml version="1.0" encoding="utf-8"?>
<a:theme xmlns:a="http://schemas.openxmlformats.org/drawingml/2006/main" name="AACSB Brand theme">
  <a:themeElements>
    <a:clrScheme name="AACSB-2017-03-14">
      <a:dk1>
        <a:srgbClr val="555659"/>
      </a:dk1>
      <a:lt1>
        <a:srgbClr val="FFFFFF"/>
      </a:lt1>
      <a:dk2>
        <a:srgbClr val="006E61"/>
      </a:dk2>
      <a:lt2>
        <a:srgbClr val="DBD9D6"/>
      </a:lt2>
      <a:accent1>
        <a:srgbClr val="006E61"/>
      </a:accent1>
      <a:accent2>
        <a:srgbClr val="A5D330"/>
      </a:accent2>
      <a:accent3>
        <a:srgbClr val="E75000"/>
      </a:accent3>
      <a:accent4>
        <a:srgbClr val="B3B2B1"/>
      </a:accent4>
      <a:accent5>
        <a:srgbClr val="008FBE"/>
      </a:accent5>
      <a:accent6>
        <a:srgbClr val="3FBFA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CSB Brand theme" id="{38AF2363-5986-48B4-8614-83636125F0B5}" vid="{27105C49-6E8E-4C5A-A591-381BE1D8FC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6adad7-8197-4781-a87b-7b0c443fc973" xsi:nil="true"/>
    <lcf76f155ced4ddcb4097134ff3c332f xmlns="469df988-5dc5-4402-869a-3ebaa8d01e86">
      <Terms xmlns="http://schemas.microsoft.com/office/infopath/2007/PartnerControls"/>
    </lcf76f155ced4ddcb4097134ff3c332f>
    <SharedWithUsers xmlns="356adad7-8197-4781-a87b-7b0c443fc973">
      <UserInfo>
        <DisplayName>Allie Betti</DisplayName>
        <AccountId>282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CA91687272044B62D1AF1B3ACF503" ma:contentTypeVersion="20" ma:contentTypeDescription="Create a new document." ma:contentTypeScope="" ma:versionID="08acb52d3603aee3a581fb5222cb1798">
  <xsd:schema xmlns:xsd="http://www.w3.org/2001/XMLSchema" xmlns:xs="http://www.w3.org/2001/XMLSchema" xmlns:p="http://schemas.microsoft.com/office/2006/metadata/properties" xmlns:ns1="http://schemas.microsoft.com/sharepoint/v3" xmlns:ns2="469df988-5dc5-4402-869a-3ebaa8d01e86" xmlns:ns3="356adad7-8197-4781-a87b-7b0c443fc973" targetNamespace="http://schemas.microsoft.com/office/2006/metadata/properties" ma:root="true" ma:fieldsID="2d18db86177188b03a4b4f1dddc281f4" ns1:_="" ns2:_="" ns3:_="">
    <xsd:import namespace="http://schemas.microsoft.com/sharepoint/v3"/>
    <xsd:import namespace="469df988-5dc5-4402-869a-3ebaa8d01e86"/>
    <xsd:import namespace="356adad7-8197-4781-a87b-7b0c443fc9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df988-5dc5-4402-869a-3ebaa8d01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4a0e421-cefd-4dfd-a14a-06342b321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adad7-8197-4781-a87b-7b0c443fc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12b52b7-3222-4f27-99f1-cbe7fa89623d}" ma:internalName="TaxCatchAll" ma:showField="CatchAllData" ma:web="356adad7-8197-4781-a87b-7b0c443fc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9D980-4BDA-4803-850A-C8FDD03576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A7BE2-1A94-410C-8AC4-E70AB0F9DF01}">
  <ds:schemaRefs>
    <ds:schemaRef ds:uri="http://purl.org/dc/terms/"/>
    <ds:schemaRef ds:uri="http://www.w3.org/XML/1998/namespace"/>
    <ds:schemaRef ds:uri="http://purl.org/dc/elements/1.1/"/>
    <ds:schemaRef ds:uri="469df988-5dc5-4402-869a-3ebaa8d01e86"/>
    <ds:schemaRef ds:uri="http://schemas.microsoft.com/office/infopath/2007/PartnerControls"/>
    <ds:schemaRef ds:uri="http://purl.org/dc/dcmitype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356adad7-8197-4781-a87b-7b0c443fc97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7D80601-5893-463A-8E0E-0794414F2E14}">
  <ds:schemaRefs>
    <ds:schemaRef ds:uri="356adad7-8197-4781-a87b-7b0c443fc973"/>
    <ds:schemaRef ds:uri="469df988-5dc5-4402-869a-3ebaa8d01e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1284</Words>
  <Application>Microsoft Office PowerPoint</Application>
  <PresentationFormat>Widescreen</PresentationFormat>
  <Paragraphs>121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Wingdings</vt:lpstr>
      <vt:lpstr>AACSB</vt:lpstr>
      <vt:lpstr>AACSB Brand theme</vt:lpstr>
      <vt:lpstr>Why Accreditation Matters </vt:lpstr>
      <vt:lpstr>PowerPoint Presentation</vt:lpstr>
      <vt:lpstr>Significance of AACSB Accreditation to Our Stakeholders</vt:lpstr>
      <vt:lpstr>PowerPoint Presentation</vt:lpstr>
      <vt:lpstr>PowerPoint Presentation</vt:lpstr>
      <vt:lpstr>PowerPoint Presentation</vt:lpstr>
      <vt:lpstr>PowerPoint Presentation</vt:lpstr>
      <vt:lpstr>Benefits of Accreditation</vt:lpstr>
      <vt:lpstr>PowerPoint Presentation</vt:lpstr>
      <vt:lpstr>PowerPoint Presentation</vt:lpstr>
      <vt:lpstr>References</vt:lpstr>
      <vt:lpstr>Value of Accreditation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Deans Master Deck Template</dc:title>
  <dc:creator>Maria Baltar</dc:creator>
  <cp:lastModifiedBy>Andrea Smith</cp:lastModifiedBy>
  <cp:revision>67</cp:revision>
  <dcterms:created xsi:type="dcterms:W3CDTF">2021-06-11T20:05:09Z</dcterms:created>
  <dcterms:modified xsi:type="dcterms:W3CDTF">2025-07-11T13:51:29Z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0x010100EA3CA91687272044B62D1AF1B3ACF503</vt:lpwstr>
  </property>
  <property fmtid="{D5CDD505-2E9C-101B-9397-08002B2CF9AE}" pid="3" name="MediaServiceImageTags">
    <vt:lpwstr/>
  </property>
  <property fmtid="{D5CDD505-2E9C-101B-9397-08002B2CF9AE}" pid="4" name="MSIP_Label_65319524-6178-494e-8dfd-b454cd765201_Enabled">
    <vt:lpwstr>true</vt:lpwstr>
  </property>
  <property fmtid="{D5CDD505-2E9C-101B-9397-08002B2CF9AE}" pid="5" name="MSIP_Label_65319524-6178-494e-8dfd-b454cd765201_SetDate">
    <vt:lpwstr>2023-07-18T17:20:57Z</vt:lpwstr>
  </property>
  <property fmtid="{D5CDD505-2E9C-101B-9397-08002B2CF9AE}" pid="6" name="MSIP_Label_65319524-6178-494e-8dfd-b454cd765201_Method">
    <vt:lpwstr>Standard</vt:lpwstr>
  </property>
  <property fmtid="{D5CDD505-2E9C-101B-9397-08002B2CF9AE}" pid="7" name="MSIP_Label_65319524-6178-494e-8dfd-b454cd765201_Name">
    <vt:lpwstr>defa4170-0d19-0005-0004-bc88714345d2</vt:lpwstr>
  </property>
  <property fmtid="{D5CDD505-2E9C-101B-9397-08002B2CF9AE}" pid="8" name="MSIP_Label_65319524-6178-494e-8dfd-b454cd765201_SiteId">
    <vt:lpwstr>4cdf77c3-565e-4c8c-a5a5-06a0af455421</vt:lpwstr>
  </property>
  <property fmtid="{D5CDD505-2E9C-101B-9397-08002B2CF9AE}" pid="9" name="MSIP_Label_65319524-6178-494e-8dfd-b454cd765201_ActionId">
    <vt:lpwstr>1acc4f6f-d954-47fc-80ce-2436156d5362</vt:lpwstr>
  </property>
  <property fmtid="{D5CDD505-2E9C-101B-9397-08002B2CF9AE}" pid="10" name="MSIP_Label_65319524-6178-494e-8dfd-b454cd765201_ContentBits">
    <vt:lpwstr>0</vt:lpwstr>
  </property>
</Properties>
</file>